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notesMasterIdLst>
    <p:notesMasterId r:id="rId24"/>
  </p:notesMasterIdLst>
  <p:sldIdLst>
    <p:sldId id="256" r:id="rId4"/>
    <p:sldId id="257" r:id="rId5"/>
    <p:sldId id="259" r:id="rId6"/>
    <p:sldId id="261" r:id="rId7"/>
    <p:sldId id="260" r:id="rId8"/>
    <p:sldId id="258" r:id="rId9"/>
    <p:sldId id="271" r:id="rId10"/>
    <p:sldId id="272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91" autoAdjust="0"/>
  </p:normalViewPr>
  <p:slideViewPr>
    <p:cSldViewPr>
      <p:cViewPr varScale="1">
        <p:scale>
          <a:sx n="59" d="100"/>
          <a:sy n="59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C3B27-FA5D-4C1E-A2D4-2E4A5267F214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68963-FF2D-4EFC-9683-6F3CE5EB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2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years, high</a:t>
            </a:r>
            <a:r>
              <a:rPr lang="en-US" baseline="0" dirty="0" smtClean="0"/>
              <a:t> school students have struggled with keeping up with textbooks.  At </a:t>
            </a:r>
            <a:r>
              <a:rPr lang="en-US" baseline="0" dirty="0" err="1" smtClean="0"/>
              <a:t>Kell</a:t>
            </a:r>
            <a:r>
              <a:rPr lang="en-US" baseline="0" dirty="0" smtClean="0"/>
              <a:t>, students take 7 classes a day and typically each class has at least one textbook.  Students struggle down the hall with heavy backpacks.  Others give up completely and leave their books in a classroom, where they are frequently stolen.  What can be done?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8963-FF2D-4EFC-9683-6F3CE5EB3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4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E-reader pilot</a:t>
            </a:r>
            <a:r>
              <a:rPr lang="en-US" baseline="0" dirty="0" smtClean="0"/>
              <a:t> program at Princeton (2009) found that classes in which students were utilizing an e-reader printed between 38% and 53% less than traditional classes.</a:t>
            </a:r>
          </a:p>
          <a:p>
            <a:r>
              <a:rPr lang="en-US" dirty="0" smtClean="0"/>
              <a:t>http://www.princeton.edu/ereaderpilot/eReaderFinalReportShort.pdf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8963-FF2D-4EFC-9683-6F3CE5EB3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2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68963-FF2D-4EFC-9683-6F3CE5EB3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CA1427B-AA2E-4063-8A3D-77C927864E5E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FE8B330-F04A-4745-B016-AA2F48BE08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2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457200">
              <a:spcBef>
                <a:spcPct val="0"/>
              </a:spcBef>
              <a:buNone/>
            </a:pPr>
            <a:r>
              <a:rPr lang="en-US" sz="48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8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A.) Response A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B.) Response B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C.) Response C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D.) Response D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E.) Response E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  <a:shade val="9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  <a:shade val="9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2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0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9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1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3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obbk12.org/centraloffice/instructionaltechnology/TechPlan/2012_2015_CCSD_District_Technology_Pla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laptopmag.com/face-off-barnes-and-noble-nook-simple-touch-vs-amazon-kindle-touch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inceton.edu/ereaderpilot/eReaderFinalReportShor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 smtClean="0"/>
              <a:t>E-Readers…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 future of the classroom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3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year, 2015-2016, e-readers will be purchased for the middle schools with top teachers in the high schools assisting with training for the middle school teachers.</a:t>
            </a:r>
          </a:p>
          <a:p>
            <a:r>
              <a:rPr lang="en-US" dirty="0" smtClean="0"/>
              <a:t>During the 2016-2017 school year, e-readers will be purchased for the elementary schools, with one classroom set being purchased for each teacher.</a:t>
            </a:r>
            <a:endParaRPr lang="en-US" dirty="0"/>
          </a:p>
        </p:txBody>
      </p:sp>
      <p:pic>
        <p:nvPicPr>
          <p:cNvPr id="8194" name="Picture 2" descr="C:\Users\Kurtz Family\AppData\Local\Microsoft\Windows\Temporary Internet Files\Content.IE5\O1X7NLZ0\MC9004342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18415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2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e-readers are potentially as subject to loss as textbooks, students will no longer be tasked with keeping up with multiple texts.  Instead, they will have one e-reader with all of their courses’ texts.</a:t>
            </a:r>
          </a:p>
          <a:p>
            <a:r>
              <a:rPr lang="en-US" dirty="0" smtClean="0"/>
              <a:t>Just as with textbooks currently, once an e-reader is issued to a student, that student and his parents become responsible for replacement cost or repair.</a:t>
            </a:r>
            <a:endParaRPr lang="en-US" dirty="0"/>
          </a:p>
        </p:txBody>
      </p:sp>
      <p:pic>
        <p:nvPicPr>
          <p:cNvPr id="9219" name="Picture 3" descr="C:\Users\Kurtz Family\AppData\Local\Microsoft\Windows\Temporary Internet Files\Content.IE5\JWOG2IHF\MP9003995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94795"/>
            <a:ext cx="1752600" cy="140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467600" cy="3475125"/>
          </a:xfrm>
        </p:spPr>
        <p:txBody>
          <a:bodyPr/>
          <a:lstStyle/>
          <a:p>
            <a:r>
              <a:rPr lang="en-US" dirty="0" smtClean="0"/>
              <a:t>Students will most likely be excited about the incorporation of new technology; however, staff and parents may have a more difficult time with this.</a:t>
            </a:r>
          </a:p>
          <a:p>
            <a:r>
              <a:rPr lang="en-US" dirty="0" smtClean="0"/>
              <a:t>Training opportunities for parents will take place during pre-planning days with specific days designated for each high school.</a:t>
            </a:r>
          </a:p>
          <a:p>
            <a:r>
              <a:rPr lang="en-US" dirty="0" smtClean="0"/>
              <a:t>Training for staff will be ongoing, beginning with the 2014 post-planning.</a:t>
            </a:r>
            <a:endParaRPr lang="en-US" dirty="0"/>
          </a:p>
        </p:txBody>
      </p:sp>
      <p:pic>
        <p:nvPicPr>
          <p:cNvPr id="10242" name="Picture 2" descr="C:\Users\Kurtz Family\AppData\Local\Microsoft\Windows\Temporary Internet Files\Content.IE5\O1X7NLZ0\MP9003994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8214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Classroom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Addressing content and technology standards:</a:t>
            </a:r>
          </a:p>
          <a:p>
            <a:pPr lvl="1"/>
            <a:r>
              <a:rPr lang="en-US" dirty="0" smtClean="0"/>
              <a:t>No longer will teachers struggle to get students to bring their textbooks.  E-readers are easily accessible and will allow teachers to integrate web searches with textbook resources.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362200" cy="20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Classroom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467600" cy="3627525"/>
          </a:xfrm>
        </p:spPr>
        <p:txBody>
          <a:bodyPr>
            <a:normAutofit/>
          </a:bodyPr>
          <a:lstStyle/>
          <a:p>
            <a:r>
              <a:rPr lang="en-US" dirty="0" smtClean="0"/>
              <a:t>Addressing specific student learning goals:</a:t>
            </a:r>
          </a:p>
          <a:p>
            <a:pPr lvl="1"/>
            <a:r>
              <a:rPr lang="en-US" dirty="0" smtClean="0"/>
              <a:t>Scientific inquiry and authentic learning – E-readers will allow students to use up-to-date technology currently being utilized in the professional world.</a:t>
            </a:r>
          </a:p>
          <a:p>
            <a:pPr lvl="1"/>
            <a:r>
              <a:rPr lang="en-US" dirty="0" smtClean="0"/>
              <a:t>Project-based learning and collaborative learning – E-readers will allow students with little home technology access to become more familiar with necessary technology skills and facilitate group projects.</a:t>
            </a:r>
          </a:p>
        </p:txBody>
      </p:sp>
      <p:pic>
        <p:nvPicPr>
          <p:cNvPr id="12290" name="Picture 2" descr="C:\Users\Kurtz Family\AppData\Local\Microsoft\Windows\Temporary Internet Files\Content.IE5\VGU95XIJ\MP9004424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Classroom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5600"/>
            <a:ext cx="7467600" cy="3094125"/>
          </a:xfrm>
        </p:spPr>
        <p:txBody>
          <a:bodyPr/>
          <a:lstStyle/>
          <a:p>
            <a:r>
              <a:rPr lang="en-US" dirty="0" smtClean="0"/>
              <a:t>Addressing specific student learning goals:</a:t>
            </a:r>
          </a:p>
          <a:p>
            <a:pPr lvl="1"/>
            <a:r>
              <a:rPr lang="en-US" dirty="0" smtClean="0"/>
              <a:t>Research-based </a:t>
            </a:r>
            <a:r>
              <a:rPr lang="en-US" dirty="0"/>
              <a:t>learner-centered strategies – </a:t>
            </a:r>
            <a:r>
              <a:rPr lang="en-US" dirty="0" smtClean="0"/>
              <a:t>E-readers eliminate traditional student excuses for why they do not have their textbooks or why it is impossible for them to research at home.  E-readers provide this opportunity thereby placing more emphasis on student-centered learning.</a:t>
            </a:r>
            <a:endParaRPr lang="en-US" dirty="0"/>
          </a:p>
        </p:txBody>
      </p:sp>
      <p:pic>
        <p:nvPicPr>
          <p:cNvPr id="13314" name="Picture 2" descr="C:\Users\Kurtz Family\AppData\Local\Microsoft\Windows\Temporary Internet Files\Content.IE5\ND4GG4S7\MP9004276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429000" cy="22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Classroom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Differentiating student instruction:</a:t>
            </a:r>
          </a:p>
          <a:p>
            <a:pPr lvl="1"/>
            <a:r>
              <a:rPr lang="en-US" dirty="0" smtClean="0"/>
              <a:t>Text-to-sound software is currently being used by many students with IEPs in the county.  By providing e-readers to all students and training to all teachers, teachers will be better able to accommodate every student in their classes.</a:t>
            </a:r>
          </a:p>
          <a:p>
            <a:pPr lvl="1"/>
            <a:r>
              <a:rPr lang="en-US" dirty="0" smtClean="0"/>
              <a:t>Opportunities for enrichment abound with e-readers.  Students will have current newspapers, magazines, videos, and books at their fingertips ready to download which will allow them to explore topics of interest.</a:t>
            </a:r>
            <a:endParaRPr lang="en-US" dirty="0"/>
          </a:p>
        </p:txBody>
      </p:sp>
      <p:pic>
        <p:nvPicPr>
          <p:cNvPr id="14338" name="Picture 2" descr="C:\Users\Kurtz Family\AppData\Local\Microsoft\Windows\Temporary Internet Files\Content.IE5\ND4GG4S7\MC9002870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1"/>
            <a:ext cx="2101158" cy="23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5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Classroom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467600" cy="3475125"/>
          </a:xfrm>
        </p:spPr>
        <p:txBody>
          <a:bodyPr/>
          <a:lstStyle/>
          <a:p>
            <a:r>
              <a:rPr lang="en-US" dirty="0" smtClean="0"/>
              <a:t>Promoting communication:</a:t>
            </a:r>
          </a:p>
          <a:p>
            <a:pPr lvl="1"/>
            <a:r>
              <a:rPr lang="en-US" dirty="0" smtClean="0"/>
              <a:t>Access to e-readers by every student guarantees blog access on a daily basis for every student.</a:t>
            </a:r>
          </a:p>
          <a:p>
            <a:pPr lvl="1"/>
            <a:r>
              <a:rPr lang="en-US" dirty="0" smtClean="0"/>
              <a:t>Additionally, e-readers will facilitate discussion board access and incorporation into every class.</a:t>
            </a:r>
          </a:p>
          <a:p>
            <a:pPr lvl="1"/>
            <a:r>
              <a:rPr lang="en-US" dirty="0" smtClean="0"/>
              <a:t>Currently, the district drive is to incorporate more Cobb Virtual Academy classes into every student’s high school career.  E-readers will allow students to access their online courses as well.</a:t>
            </a:r>
            <a:endParaRPr lang="en-US" dirty="0"/>
          </a:p>
        </p:txBody>
      </p:sp>
      <p:pic>
        <p:nvPicPr>
          <p:cNvPr id="15362" name="Picture 2" descr="C:\Users\Kurtz Family\AppData\Local\Microsoft\Windows\Temporary Internet Files\Content.IE5\JWOG2IHF\MC9004136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537234" cy="24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E-Readers are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5026152" cy="39502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2012 Huffington Post survey found that “21% of Americans had read an e-book and that owners of e-readers read an average of eight books more a year than people without the devices (24 vs. 16).”</a:t>
            </a:r>
          </a:p>
          <a:p>
            <a:r>
              <a:rPr lang="en-US" dirty="0" smtClean="0"/>
              <a:t>E-readers facilitate the act of reading by making it more convenient.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http://www.huffingtonpost.com/2012/04/05/ereaders-ebooks-survey-how-many-people-read_n_1405449.html</a:t>
            </a:r>
          </a:p>
        </p:txBody>
      </p:sp>
      <p:pic>
        <p:nvPicPr>
          <p:cNvPr id="16387" name="Picture 3" descr="C:\Users\Kurtz Family\AppData\Local\Microsoft\Windows\Temporary Internet Files\Content.IE5\O1X7NLZ0\MP900401410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10" y="2209801"/>
            <a:ext cx="2778090" cy="347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467600" cy="3170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 learned is that there is already a strong movement towards incorporating e-readers into the classroom.  While my plan may seem to be too large in scope, I truly believe that textbook losses and textbook replacement funds would more than compensate for the slow rollout I envision.  Over the course of the next five years, we could see a dramatic movement towards the every day incorporation of technology in our classrooms.</a:t>
            </a:r>
            <a:endParaRPr lang="en-US" dirty="0"/>
          </a:p>
        </p:txBody>
      </p:sp>
      <p:pic>
        <p:nvPicPr>
          <p:cNvPr id="17410" name="Picture 2" descr="C:\Users\Kurtz Family\AppData\Local\Microsoft\Windows\Temporary Internet Files\Content.IE5\VGU95XIJ\MC9000787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856"/>
            <a:ext cx="2484201" cy="21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280" y="462326"/>
            <a:ext cx="8041440" cy="1442674"/>
          </a:xfrm>
        </p:spPr>
        <p:txBody>
          <a:bodyPr/>
          <a:lstStyle/>
          <a:p>
            <a:pPr algn="l"/>
            <a:r>
              <a:rPr lang="en-US" dirty="0" smtClean="0"/>
              <a:t>Textbooks</a:t>
            </a:r>
            <a:endParaRPr lang="en-US" dirty="0"/>
          </a:p>
        </p:txBody>
      </p:sp>
      <p:pic>
        <p:nvPicPr>
          <p:cNvPr id="1026" name="Picture 2" descr="C:\Program Files (x86)\Microsoft Office\MEDIA\CAGCAT10\j0217698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9" y="2164731"/>
            <a:ext cx="3034351" cy="29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Cumbersome</a:t>
            </a:r>
          </a:p>
          <a:p>
            <a:r>
              <a:rPr lang="en-US" sz="2800" dirty="0" smtClean="0"/>
              <a:t>Expensive</a:t>
            </a:r>
          </a:p>
          <a:p>
            <a:r>
              <a:rPr lang="en-US" sz="2800" dirty="0" smtClean="0"/>
              <a:t>Frequently misplaced by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6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Reflection 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0610"/>
            <a:ext cx="7467600" cy="3419116"/>
          </a:xfrm>
        </p:spPr>
        <p:txBody>
          <a:bodyPr/>
          <a:lstStyle/>
          <a:p>
            <a:r>
              <a:rPr lang="en-US" dirty="0" smtClean="0"/>
              <a:t>Professionally, I do not think I realized what actually goes into someone in the district envisioning the incorporation of new technology.  I have always been on the receiving end of new training about new technology.  In the future, I know that I will be a great deal more patient with training, and I am sincerely looking forward to assisting with that training in my own building.</a:t>
            </a:r>
            <a:endParaRPr lang="en-US" dirty="0"/>
          </a:p>
        </p:txBody>
      </p:sp>
      <p:pic>
        <p:nvPicPr>
          <p:cNvPr id="4" name="Picture 2" descr="C:\Users\Kurtz Family\AppData\Local\Microsoft\Windows\Temporary Internet Files\Content.IE5\VGU95XIJ\MC9000787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856"/>
            <a:ext cx="2484201" cy="21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Classroom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4416552" cy="3950208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addition to the cumbersome and expensive element of textbooks, classroom teachers print reams and reams of documents across the course of the school year – costing the district LOTS of money!!</a:t>
            </a:r>
            <a:endParaRPr lang="en-US" sz="2800" dirty="0"/>
          </a:p>
        </p:txBody>
      </p:sp>
      <p:pic>
        <p:nvPicPr>
          <p:cNvPr id="2050" name="Picture 2" descr="C:\Users\Kurtz Family\AppData\Local\Microsoft\Windows\Temporary Internet Files\Content.IE5\O1X7NLZ0\MC900384144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965430" cy="24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5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Cobb County Vision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“Students </a:t>
            </a:r>
            <a:r>
              <a:rPr lang="en-US" dirty="0"/>
              <a:t>will </a:t>
            </a:r>
            <a:r>
              <a:rPr lang="en-US" dirty="0" smtClean="0"/>
              <a:t>use </a:t>
            </a:r>
            <a:r>
              <a:rPr lang="en-US" dirty="0"/>
              <a:t>next </a:t>
            </a:r>
            <a:r>
              <a:rPr lang="en-US" dirty="0" smtClean="0"/>
              <a:t>generation technology </a:t>
            </a:r>
            <a:r>
              <a:rPr lang="en-US" dirty="0"/>
              <a:t>tools to access, analyze and apply increasingly complex </a:t>
            </a:r>
            <a:r>
              <a:rPr lang="en-US" dirty="0" smtClean="0"/>
              <a:t> information </a:t>
            </a:r>
            <a:r>
              <a:rPr lang="en-US" dirty="0"/>
              <a:t>to draw </a:t>
            </a:r>
            <a:r>
              <a:rPr lang="en-US" dirty="0" smtClean="0"/>
              <a:t>conclusions </a:t>
            </a:r>
            <a:r>
              <a:rPr lang="en-US" dirty="0"/>
              <a:t>and make informed decisions. </a:t>
            </a:r>
            <a:r>
              <a:rPr lang="en-US" dirty="0" smtClean="0"/>
              <a:t>“</a:t>
            </a:r>
            <a:endParaRPr lang="en-US" dirty="0"/>
          </a:p>
          <a:p>
            <a:r>
              <a:rPr lang="en-US" dirty="0" smtClean="0"/>
              <a:t>“Students and teachers will be technologically literate and will model responsible digital citizenship through the ethical use of information”</a:t>
            </a:r>
          </a:p>
          <a:p>
            <a:r>
              <a:rPr lang="en-US" dirty="0" smtClean="0"/>
              <a:t>“Students and teachers will use technology to extend learning beyond the classroom and the school day.”</a:t>
            </a:r>
          </a:p>
          <a:p>
            <a:pPr marL="0" indent="0">
              <a:buNone/>
            </a:pPr>
            <a:r>
              <a:rPr lang="en-US" sz="1900" dirty="0" smtClean="0">
                <a:hlinkClick r:id="rId2"/>
              </a:rPr>
              <a:t>http</a:t>
            </a:r>
            <a:r>
              <a:rPr lang="en-US" sz="1900" dirty="0">
                <a:hlinkClick r:id="rId2"/>
              </a:rPr>
              <a:t>://</a:t>
            </a:r>
            <a:r>
              <a:rPr lang="en-US" sz="1900" dirty="0" smtClean="0">
                <a:hlinkClick r:id="rId2"/>
              </a:rPr>
              <a:t>www.cobbk12.org/centraloffice/instructionaltechnology/TechPlan/2012_2015_CCSD_District_Technology_Plan.pdf</a:t>
            </a:r>
            <a:r>
              <a:rPr lang="en-US" sz="1900" dirty="0" smtClean="0"/>
              <a:t> </a:t>
            </a:r>
            <a:endParaRPr lang="en-US" sz="1900" dirty="0"/>
          </a:p>
        </p:txBody>
      </p:sp>
      <p:sp>
        <p:nvSpPr>
          <p:cNvPr id="9" name="AutoShape 2" descr="data:image/jpeg;base64,/9j/4AAQSkZJRgABAQAAAQABAAD/2wCEAAkGBhQSERUUEhIUFRIVGBYZGRgWGRcYHBgdGhkXGRoYGBkaHCcgGRsjGhYXHzAgIycpLCwsHR4xNTAsNiYrLCkBCQoKDgwOGg8PGiolHyQsLCosNCwtLCwsLCksLCwsKiwsLCwsLCwuLCwsLCwsLiwsLDQsMCwsLCwsLDQsLCksLP/AABEIAOIA3wMBIgACEQEDEQH/xAAcAAEAAgIDAQAAAAAAAAAAAAAABgcEBQEDCAL/xABPEAACAQICBgUFCwgIBQUAAAABAgMAEQQFBgcSITFRE0FhcYEiMkKRoRQXI1JUYnKSorHSFjNDU4KTssEVJGNzdIPC0TREs9PwJTWUw+H/xAAaAQACAwEBAAAAAAAAAAAAAAAABAIDBQEG/8QAOREAAQMCAwQIBQMDBQEAAAAAAQACAwQREiExMkFRYQUTInGBkdHwFFKhscEjM0JDguEkNHKi8RX/2gAMAwEAAhEDEQA/ALxpSlCEpSlCEpSlCEpXDMALk2AqvdK9cmGw90ww90SjdcG0an6Xp/s7u0VFzg3Mq6KCSY4WC6sImornms7AYW4acSOPQh+EPdceSD3mqjkzDNc5YqvSPHfeqfBwr2Mb2P7RJqR5fqZhgQSZljFRetUIRe7pH49wUd9U9Y52yFoiihh/ffnwbqma6+nO7DYVVHxpWLfZW1vrGtH+W+c4z8yZip/URWA/aVSfbUjOlmR4DdhsN08g9IJtb/7ybeP2RatfmGvfEHdBhoox88tIfZsj2VWT8zvJOxxD+lB4u9M1rfyNzyfe/ugg/rZwPY0lx6q5XUzmL726EfSlv9wNYOK1tZk//MBBySOMe0qT7a10msDMG442fwcr91qhePmmgyr3YB3AqQNqTzAbwYCeyQ/zQV8+9xnEO+MPu/VzqP8AWDUfXTzHj/ncR4yMfvrNw+tHMk4Ytj9JY2/iWuXj5rpZV8WHvBWy/pTPcJvY4yw63UzL62DD21nZbryxcZtPDFKBxteNvWLj7NdOA1441PzkcEo+iyH1q1vZW7XWnluM8nH4GxO7a2VlA7dqwceAqYI/i7zS0kbv6sAPNvu6kGS658DNYSl8O39oLr9db+sgVN8JjY5UDxOroeDIQwPiN1VS+rbK8eC2XYvYfjsBtsDvjciRfXUXxuhuaZUxlhL7A4yYcllsPjpa9vpLarese3UXHJImkp5TaNxa7g736r0JSqg0X14ncmOj3cOliHtdP5r6qtXLc0ixEYkgkWSM8GU3HceR7Dvq1r2u0SE9LLAe2PRZVKUqaWSlKUISlKUISlKUISlKUIStNpNpZh8BF0k72JvsoN7ueSj+Z3DnWp091iRZcmyLSYlh5EfUB8eS3BezifWRVOj+i2MzvENPM7CK9nmYbvoRLwNuQ3Dr5Gl8ljhbqtGmow5vWzGzPv3L6zzTDH5zL0ECMIzwhj4W+NK+644bzZRyqSZZq1wWXxjEZrMjN1RgnYvyAHlSnsAt2HjXdnOmuDyeM4XLY1efg7k7QDDrdv0jj4osB2WtVUZrnE2JkMs8jSSHrY8OwDgo7BupdxDTc5n6LYijklbhjGBn/Y+isPSDXQ2z0WXwrBEBYOyrtAfMQeSnjfwqucxzSWd9uaV5H5uxY9wvwHYKxaVU55dqn4aaOEdgevmlKUqKYSlKUISlKUISlKUIX3FKVIZSVYbwQbEdxHCp1o1rixeHssx90xfPNnHdJxP7QPhUCpXWuLdFVLDHKLPF1drZTlWeKWgPQYu1yAAr35vHfZkHzlN+0VB8ZlOY5HN0iMQhNukTyopB8VweB7G38bHrqHQzMjBkYqym4Kkgg8wRvBq1ND9biyL7mzMK8bDZ6UqCCOUy2sR84DvHE1cHNfrkVnPhlpx2O2ze06+Cl+g2tCHHWjktDifiE+S/bGT/AAnf38am1UnpxqoMY91ZcS8XnmNTtMo4homHnr124jqv1bLVxrZ2iuGxz+VuCTHr5LKefz+vr5m9shBwvWVNRskb1tNmN43hW1SlKvWUlKUoQlKUoQlRDWHp8mXQ2WzYmQHo0PADh0j/ADR1DrPcSNtpZpPHgMM00m8jci8C7ngo9VyeoA1Seiuj8+dY55sQx6MENK43bvRiTluFhyAvyvTI8jst1WjR0zXAzS7A+vJd+hGhEuaTNisW7dBtEu5NmlYcVU9SjrPAcB2Z+nmsxQnuLLbR4dBsNIm7aA9GO3BObcW7t5azNPFC/wBH4GyYeMbEjJuDW/Rr8wdZ9I7uF9qsaWc7D2W+JW5DCZyJZRl/FvDmea5rilKpWmlK7cLhXkdUjVndjZVUEknkAONWnonqQZrSY9yg49FGRtftvwHct+8VJrC7RLz1McAu8+qqzD4ZpGCorOx4KoLE9wG81L8p1RZhPYmJYVPXM2yfqi7DxAq+Mn0ew+EXZw8KRjr2RvP0mO9vEmtjTLacbysSbphxyjbbvVQ4HUH1zYzvEcf+pm/lW2i1FYIedNiWP0ox/wDXVkUq0RMG5IO6QqXfy+yrp9ReBPCTEj9uP+cda/F6hIj+axci/TRX+4rVq0rvVM4Lgr6gfzKoXNNSONjuYmimHINsN6n3faqF5rkU+GbZxEMkR6ttSAe48D4GvV1dWJwqSKUkRXQ8VYBge8HcaqdTg6JyLpeVu2AfoV5HpV66UalcPNd8Ifc8nxd5jPhxTw3dlU/pBoziMFJ0eIjKHfsnirDmrDcfvHXal3xuZqtunrYqjZOfA6rVUpSq04pzq91lSYFhFKTJhCfN4mO/pJ2dZX1WPGV6wNXMeKj93ZdsszDbZE4SjiXQD0+a9ffxpup1qz1hHAyCKYk4SQ7+vomPpjs+MPHiN9zHgjC7RZtTTuY7r4NreOKkmqvWWbrg8W3JYZG9Qjcn1KfDlVv1TutnQAWOPwgBU+VMq7xv39Mtur41vpczW/1T6fe64/c07XxMQ3MeMqDdftZdwPPcedMMcWnA7wWPVQslZ8RD/cOBVh0pSr1kpXDMALk2A51zVd65dK/c+FGHjNpcRcG3FYx531vN7trlUXOwi5V0ERmkDG71ANL87lznMUhw++MMY4Rvtb0pW5XA2uxQKlWm2cx5RgUy/Bm07rd3G5gD5znk7m4HIDsWurVrlkeXYCXM8QPKZT0Y69i9gB2yPYdwB6zVWZxmsmJnkmlN5JGLH+QHYBYAcgKTJLRc6n7L0ccTZZBG3YZ9Xf4WJXFKVQtdK3Oi2ik+Pm6KBdwsXc+ag5sfuHE+umimi8uPxCwxbut3PBF62PPkB1n116R0d0dhwUCwwLZRxPpO3WzHrJ9nAbhV0UWPM6LMrq4U4wt2j9Fr9ENBcPl6WjXalI8uVgNpuwfFX5o8b8akda7EaR4WNikmKgR14q0sakd4LXFdf5WYP5Zhv30X4qdGEZBeYf1shxOuSVtaVqvyswfyzDfvovxU/KzB/LMN++i/FXcQUerfwPktrStV+VmD+WYb99F+Kn5WYP5Zhv30X4qMQR1b+B8ltaVqvyswfyzDfvovxU/KzB/LMN++i/FRiCOrfwPktrStV+VmD+WYb99F+Kn5WYP5Zhv30X4qMQR1b+B8ltaw81yiLExGKeNZI24hvvB4g9o31jflZg/lmG/fRfirIwWd4eZtmHEQyMBchJEc252UndvFFwckYXt7ViFROsDVjJgSZYbyYUnj6Ud+Ae3Ecm9dt14LXruSMMCrAFSCCCLgg7iCDxFULrP1c+4n6fDgnCud449Ex9E/MPUfA9V05YrZtXouj+kes/Tl13Hj/lV9SlKXW0rg1OabbY9wYg33HoS2+49KI347rkdlxyFRvTnR2TKMek+GJWJm24T8UjzojzAvax4qbc6hGGxLRuroxV0IZSOIINwR416AjMee5Tv2RKR+7mQcewG/1Wphhxtw7xosaob8LN1o2HZOH59/lSLRbSJMbhY54920LMvxGHnKe4+sWPXW2qidUukTYPGthJrqkzbBU+hKpsO6+9D27PKr2pmN+JqxKyn6iUtGhzHcuCbV55xsjZ1nOypPRu+yp+LDHe5HK6hm72q29aGee5stmINnlHRL3vcG3aEDnwqD6msAsEGKzCUeSisin5qDbkt3+QPA1XJ2nBvim6IdTC+ffsjvWLrp0gG3FgIbCKAKzAcNrZsi9yob/tdlVhWVmeYNPNJNIbvIzOe9jew7BwrFpR7sRuvQ00IhjDPPv3pXbhcK0jrGilnchVUcSSbADxrqq2NSGie07Y2QbkukV/jW8t/AHZHe3KhjcRsipnEEZefZVhaC6IJl+GEYsZWs0rj0m5D5q8B4nrNSOlK0gABYLxT3ukcXO1Kq7Q3RXC4vE5k2IgWRlxkoBa+4FmNtx51Kve0y75HH9r8VarVr+fzP/GSfe1Tuq2NBGicqZpGyEBx3b+QUZ97TLvkcf2vxU97TLvkcf2vxVJqVPA3glviJfnPmVGfe0y75HH9r8VPe0y75HH9r8VSalGBvBHxEvznzKjPvaZd8jj+1+KnvaZd8jj+1+KpNSjA3gj4iX5z5lRn3tMu+Rx/a/FT3tMu+Rx/a/FUmpRgbwR8RL858yoz72mXfI4/tfiqNx5FBhM/wyYeJY0bDSMQt95+EF955AVZVV/pzI2DzDC5iyFsMimCXZ4ptlrPbrHl+sW6xUHtAF7Jmnlke4sLibgjXfZWDXRjcGk0bRyKGjcFWU8CDxFfcE6uquhDKwBUjeCCLgg9YIrsq1I5grzHpxom2X4pojcxt5UTH0lPP5w4H19YqPV6Q1maKe7sEwVbzxXePmSB5SftAW7wvKvOFZ8rMDl7CgqviIrnUZH1XFWDqa0m9z4zoHPwWJsvYJB5h8d6+K8qr6uyCZkZWUkMpBBHUQbg+uoNdhN0zPEJoyw71ZOunR0wYpMXHcLN5xG7ZkS2/sJWx71Y1auhmkAxuChn3bTLZxyddzd28XHYRWlz+EZtku2ou7xCVAN9pE3lR23Dp41EdRGeWefCsdzASoO0WV/WCh8DTY7MnIrzrwZqTPajNvD39l86+s1vJh8ODuVWlYdrHZX1BX9dZGlx9w6P4fDDdJPsBue/4aT22XuNRvTX+uZ8YuKmaGHuA2Fb2ljWz175htYmCEcI4i/jI1vujHrqsnad4JyKP9iL+4/j6lVhSlKWW4u3DYdpHVEF2chVHMk2A9Zr1Po9k64TDRQJwjQC/M8WbxYk+NUPqjynp8zjJF1hDSnvWwX7bKfCvRNN07ciV5zpia7mxjdmlKUppYSgerX8/mf8AjJPvap3UE1a/n8z/AMZJ97VO6hHspqr/AHT4fYJSlaTSbSQYVVVF6TESXEcd7A2F2d29CNRvZjUibJdrS82C2mNx8cKF5ZEjQcWchQPE1oPy9hbfh4MXiV+NDA5T677KnwNQiaVpXE00nSybO2JGVLKt/Ow8cvwWFg3WE812fiqmvqWAOw6RVdzvHSjp3I5g4twxHbHhgvLdVRkO5aLKRg2j6evvRTYab28/A49F+N0O2B39GzH2Vssn0lw2Kv0EyORxXg6/SRrMviKrV8CikXihRur4GCM3+aUOGkv9DaPYa5xUe2wL3Z0YAFpGEiMfNWPFOqzYeQ+jHiVKNwDmuB5XXUsZGXv33q3KVDNF9Lm21gxLbW2SkUxXYLOvnQTp+ixC8uDDeO2Z1cDdZ8kbozYpXRjsEk0bRyKGjcFWU9YNd9K6oA2zCg+qOdhhJcO5JbC4iWLf1AEEeFy1TmoFon8DnOZQdUojnXx84/Wl9lT2oR7NkzV/ul3Gx8xdKpzSTUpPLipZMPJAsLsWVXLgrtb2FghFtom2/harjpQ9gfqo09TJTklm9UT7xWN/W4b60n/bp7xWN/W4b60n/bq9qVX1DE5/9Wo4jyVJw6nczRdlMXEqjqWWYD1BKy9GNVGPwWJTEJLhiU2t21Jv2lZf1fbfwq4aV3qWhQd0lM4EG2euSoDQz4fSDbO8GfESeoSMPbasLW1itvNZ+SdGg8I1J9pNZ2pldvNNo8RFK3r2R/qrQ6wJNrM8Wf7Zx6t38qWP7fit1g/1duDAPqo9SlKpWkre1B4L/ipT/ZoPtM3+mrfqttRMVsBK3WcQw9UcX+5qya0IhZgXjekHYql3vclKUq1IqB6tfz+Z/wCMk+9qndVbDm8+T4jGPiMHI+FnxDSCaNlIUMTa457xxI386tCNwQCOBAI8arjOVk5VtOPHuNreACSyhVLMQFAJJPUBvJ9VVLNjDiXedwC0+wdl/NERLHDYdzfdGVjkxUtuKqo66nWsGdly7EbPnOojH+ayx/c9QrERrtvcfB7c1x8xZhhtn/4uAlT/ADDzqMhzsrqRtml3E28s/fcvvCwNIwI2ySwa53OzECztbhKVZeH5oMkUewRJIkvy7REBfLbZvvKLa1/nXBVj222ubNxPVofgt5Z97qN55uWcSN4uJGH96/OpVUmN3qqomN8LVo5tFE2SEYrfqsoU94QKSOwm3YaiWaZS0JsRawI80ONg+cAtgHjNjtQgBXANljk2DJZNdOIwaPbbUG3Ds3g/eAe8A9QrpYCq46hzTmqnniUhhJdUIAchixVEZVDh/TfDPJFIknF4JBfhViaI5s8+HHS290RM8MwH6yM2YjsYWYdjV3nRnDWt0CWsRaxtYxmIju6M7NuVuQtlYTLo4i5jQKXILWv5RChQT27KgeFca0gqc07JG2tn79+SyaUrDzfNY8NC80ptHGtz/IDmSbADmRViUAJNgoTrNwzYVo8zw77M8RWN1PmyoxPksPH1doFWCjXAPOq4yHRuXNWTG5kT0BO1BhRcIF9Fn+NcesWubeTVk1WzUlN1Fg1sZN3Nvf052zSlKVYk0pSlCEpSlCFQWpRrZkQeJhlHtQ/yqPaeJbMsX/fSH1m/863+rr4HPRGd3l4mP1LJ/NRWs1pYfYzXEjmyN9aND95NZ5/b8V69h/1Z5sB+qilKUqpaKvfUU98vkHLEP7Y4qsaqo1B4u8WKj+K8b/WVlP8AAKtetGLYC8Z0gLVD+9KUpViSUK1w/wDtM30ov+otS7Bfm0+iv3Cojrh/9pm+lF/1FqXYL82n0V+4VAbZ7h+U07/bt/5O+zVo9YUJbLcRs8UVZP3TrIfYhqF4hhtvc2TpJ7t1bBn6fa7vc2YPJ3RnlVpzQh1KsLqwIIPWCLEeqqlkwjYd2hcrtQbCFpPNZBtLhZ33b4mikfCSn0QUPVUJBndMUjrtLeBv55e+9TTQ7G7yrbnYXI5MGcuvgzOvfG/KpTVWYPFNGwttghtkBr7YZQLq1gSZgANpQCWsJUWRZJUMwy/S5SgMgFuG2pXZPiW2b9is3bbgJMdlZVVEJxYgpHXVPikS22wW/C548Bu8SB4jnWpk0rj/AEYLnsI3d4W727QpqJZpnTTG977QNtlgo2R52w9yFVfSlBKx+cWLiONOl4Cqjp3OOeSm50hw9r9PHaxN9ocAhkJ7thS3dvrJwuYRyFhG6sUsGsfNLKGAPK6kHxqqZpU2WL749nafZUreJiu5V4qcS0cUEUZ3rBHc8TVh6IZU8OHvN/xEztNNbqeQ3KjsUbKfs1xriSrJoGxtvfP378lu6rnOGOb5iMIpvgcGwacjhJJvAjvyG8fX5CphpbiniwOJkjbZdIZGVh1EKbEdtazVllscWWwFBYyqJHJ3lmbiSfUB2AUOzOFchPVsMu/Qcjx9FKVUAAAWA3ADqrmlKsSiUpShCUpShCUpShC8/wCb/wBU0iLHcPdSOT82UqzexzWTrywGxj45LbpYV39qMyn2bNd2vTLNjGRTAWEsdr/OjP4WT1Vs9aC+7MpweNXeV2dq3V0igN6pEUUkRk5vivTRydqCXiMJ7/8A1VBSlKXW0rB1J5p0eYGMndPGyj6S2cexWHjV+V5PybM2w+IimTzonVx22NyPEXHjXqrBYtZY0kQ3R1VlPMMAQfUacp3ZWXmemIsMgk4j6hd1KUplYqhOuNv/AEqXtaL+NT/KphhVsijkq/cKhuuQ/wDpUn04v4xUzg81e4fdUBtnw/Kaf/t2d7vs1dlaLSfRr3SFeNgmJj2thyNpWDCzRSr6cTjcR4jt3tKkRdLseWG4VQyRlH6GSMxy7Oz0LlCxUcFiaUiPGwA+ajMsqcFbdX22KCP5UipJwO2/RSdxXFGGe3Z7okHI1aOY5ZFOhjmjSRD6LgMO8X4HtFaI6BootBisXCg4RrL0kY7kmDgeFVGM7lotq2EdrI/T196qFz49TueWM8g8+Hb1Bp8W1/ox3r5xUmzvkuvSEW6RJCZCLbOxBITiMY4Pm9KEhU7wtTWPQYjjjsZblG0UN+8xRqfbWzyjRbDYYloYgJDxkYl5G75HJY9165gK6aqMDLP3zUe0Y0SdnWfEqVVGMkULttuXO44jEtweYjcAPJQbh2TalKuAss+SQyG5UY1lZqsGW4gnjIhiUczJ5O7uBZvCtjojlrYfA4eJ/PSJA3YbXI8CSKh+a4r+lcyhghG1hME/STv6LOPNQc94I7bv1DfY9Qbm4nwV8o6uJsZ1PaP49fFKUpViUSlKxXzSIEgyxgjcQXUEd4vQugE6LKpWJ/S8P66L66/70/peH9dF9df965cLuF3BZdKxP6Xh/XRfXX/evqPMomNlljJPUGUn1A0XRhPBQzXLkvT5eZFF2w7CTt2T5L+FiG/ZqPatHGOynFYBj5SbWxfqD3ZD4SqT4irXxeFWWN43F0dWVhzDCxHqNUBopjGynODHKbIHMMhO4FGI2X7B5j916ok7LwdxyWtSEy07oxtNOIe/eqhUsRVirAhgSCD1EbiPXXxU81w6N+5scZVFosTdx2OLdIPWQ37XZUDpNzcJsvRwyiWMPG9KvHUnpR0uHbCOfhIN6dsbH/Sxt3MtUdWy0ezyTB4iOeLzkN7dTA7mU9hFx7alG/A66prKf4iIs36jvXqulYOSZzHioEnhN0cXHMHrU8iDcHurOrSXiyC02KgeuU3wCJ8fERL/ABH+VToVgZ9o/BjIuixCbaXDDeQQRexBBuDYkeJqu8NIckx8qCLGTYKSJSgQGTZe4vxsBazdu9aqJwuudE4xomiDGntC57723q1KVBffai+Q5h+5H46e+1F8hzD9yPx1LrG8VD4Sb5VOqVGdGtP4MZK0KxzQzKu1sTKELLwJWzG9v/OupNUgQdFQ+N0ZwuFilKUrqglR/WBimjy3FMjFWEZsRuIuQDY9W4mt5iMQsas7sFRQSzMbAAcSSeAqucRips9kMUJeHK0a0knBsQR6K34D7uJ32UQecrb0zTR3djOyMz6d54KVaAZXHBl+HEShduKORubM6KzMT18bdgAHVUhrqwmFWKNI0FkRVVRyCgAD1Cu2pAWFlTI7G8u4lKUpXVBafS3SFcFhJJ2tdRZAfSc7lX17z2A15exE7O7O52mYlmJ4kk3JPeTU31r6a+7cR0UTXw8BIBHB34M/aOodlz6VQSkJn4jYL1vRtL1MeJ2p+25K5rit9oRo6cbjYobHYvtSHki727r+aO1hVQFzZaD3BjS46Bb99VhTLfd02JEfwXSdH0dz5XmLtbY3tderdfsrM1HZJ0mMecjyYEsPpyXUfYD+sVt9eWkIVYsFGbcJJAOoC4jX+I27FqX6rdHvcmXxhhaSX4V+zaA2R4IF3c70y1g6yw3LClqZPhC55zecuQUuqo9eOi1wmNjHC0ctuXoOfElSe1atysbMcvSeJ4pF2o5FKsOwj2Htph7cTbLHpZzBKHjx7lWWUsM7yYwMQcZhrAE8Syg9GxPJ1uhPO55VTcsRVirAhgSCDuII3EEdRvUywOImyLNCHuUB2Wt+liY7mHbuB7GBHOt5ra0TVguZYWzQyhTJs8LtbZl7m3A9tuZpNwxNvvGq9JC8QS4RsPzb38PRVdSlKpWoppq10+OXzbEhJwshG2OOweHSKO7cQOI7QK9CwTq6q6MGRgCrA3BB3gg9YryNU61eay3wBEU15MITw4tGTxZOzmviN97sRS4cjosbpCg639SPa38/8r0HSsbLsyjnjWWF1kjYXDKbj/8ADzB3ismnV5kgg2KUpShcUH1lZO4WPMMMP6zgztH58XpqeYAJPcX51KcjzhMVh454jdJFBHMHgVPaCCD3VnMtxY8DVd6ON/ReZPgW3YTFEyYYngrelFf2eCfGqs9l1+Kcb+tFh3tzHMbx4a+asSujHY5IY2klcJGguzNwA/8AOrrrqzbNosNE00zhI1G8n2ADiSeoDjUCwWXzZ3Ks+JVostQ3igvZprem9urt8B1seudbIaquKHEMbjZo3/gc18ok2eyXbbhylG3Dg+JKnieS3Hh1XO9bGwmESJFjjUIiABVUWAA6hX3DCqKFUBVUAAAWAA3AADgK+661ts965LNj7IFmjQe96UpSpKhKqrW1rFEatgsM3wh3TOPQHXGD8Y9fIbuJ3caxNbYQNh8C15N4eYcF5iM9bfO4Dqud4plmJNzvJpWWX+LVvdH9HkkSyjuH5KVxSlKL0S5q8NWeSpluXyY7E+S0ibZvxWMb0UfOY77dd1HVUD1X6EnHYnbkX+rQkF78HPER+PE9neK3uuPTLppBgYDdI2HSbPpP1ILcQvL430avjGEYz4LKq3GeQUzO93IcFpdF8A+cZsZZhePa6WXkEWwWPuNlTuueqvQtRPVtoh7gwgDj4eWzy9ht5Kdyg27y3OpZTMTcIz1Kw6+cSyWZstyCUpSrUgobrM0HGPw+1GB7piBMZ4bQ64ye3q5HvNV9qw0zWEtl+N/4eQsq9JwRmuGjcHgjG/ce8kXnVV62NXBl2sZhV+EAvLGo88D01HxgOI6xv48aJGkHG1atHO17fh5dDoeBUF1iaCPl811BbCyE9G3HZ6+jY/GHUesb+ogRCrX0D05ixcP9HZlZlYBY5HPH4qM3U43bL9w42vE9OtAJcukvvfDMfIkt9h+T+w8R1gLPaLYm6fZblPO5rupm2tx+YeqilKUqpPreaL6Y4jASbUD+SfOjbej9459osauzRTWthMYArsIJz6Eh8kn5j8D3Gx7K870qxkrmJGpoYqjM5HiF69pXmbR/WHjcHYRTFox+jk8te4A71H0SKsDKNfKEAYnDMp62hIYfVaxH1jTTZ2nVYM3RU7NnMcvRWzUa0/0YONwpEe7ERHpIWG4h132B6trh37J6qxsFrWy6T/mQh5SK6+22z7a20WmOCbhjcMf82MewtVhLXC10o2OaFwdhII5KIZRovi8ylSfNl2IorCPDDcGYbjJIL8Cerr4bl86xlUAWAsBWqbSzBjjjMMP86P8AFWvxesnLo/OxkZ+htSfwA1wYW71KTrpjk02GgANgpNSq1zTXphUuIIpZjzNo19Zu32ague64cdiLrGy4dD1Red4ud/1dmoumaFdF0ZUSaiw5q6dI9MsLgVvPKA1riNfKdu5R95sO2qW001q4jG3jjvBhju2QfKcfPbl80bud6hMspYlmJZibkkkknmSeNfFLPmc7JblN0bFD2jmfe5KUpVK00rcaLaMS4/ELDEO1mPBF62P8h1ndXzo1ozNjphFAtzxZj5qD4zHqHtPVVw4/MMLo9gxFEBJipBff5znh0klvNjHAL4D0mqxjL5nRI1VUY/0483nQcOZXXphpDDkuCTB4TdOy+TwJUHzpn5sTe3b2LatFqf0GMrjHYgXRTeEN6bX3yG/EKeHNt/Vv02hOh82b4psTimYw7V5HO4yN+rTlusDbzRYDqq/YIFRVRFCqoAAAsAALAAdQAphgxnEdNyx6mUUzDCw3edo/hfdKUplYqUpShCUpShCqfWVqp2y2JwKeXvMkK+lzaMfG5r19W/cdToXrNUx+4szHSQMNgSOL7I+LKOJA6m4j2i7qgenmqyLG3mgtFius+hJ9MDg3zh4g9VDoyDiYtaCrZI0RVGm47woJprqmeEHEYEmfDEbWyDtMgO+4t+cTtG/v41XVTfJNK8dksxgmRjGDcwycLX86Jt9r794uD1iphPk2WZ4DJh39z4w72WwDE9ZeO9nHzlN+Z6qXLA7ZyPBazaiSAfq9pu5w/PqqXpUk0m1f4vAkmWItEP0sd2TxPFf2gKjdVEEZFaLJGyDE03CUpSuKa5pXFKELmlcUoQlKUoQlKVs8k0bxGMfYw8LSHrIFlX6THcviaALqLnBou42C1lS3QrVziMwYNYx4YHfKw49kY9I9vAdZ6qm2TarsJgE90ZpNG1vQuRGDy+NKewC3Ya1Wlut6Sb+r5erRReaHAtI3UAgH5screVw4cKuDA3N/ks51U+Y4acd7joPVSHPdLcHkkBwuBRXxHpdeyfjzMPOb5o+yLVDtD9CMRm85xOKd+hLXeQ+dIR6MfVbqvwXgOFq3Wg2p1nInzAFV4iG/lN2yn0R83jztwq4oYVRQqKFVQAAoAAA4AAcBVzWF+btOCzJallMC2E3edXei6sBgI4I1iiQJGgsqjgB/519dZFKUysYkk3KUpShcSlKUISlKUISlKUIWuzzR6DGR9HiIldeq+4qeasN6nuqoNJtTWIw7dLgXaZFNwt9mVLcrWD94seyrwpVb42u1TdPWSwbJy4HRURkWt/GYU9FjE6dV3ESXSVewm2/9oXPOt4UyLNN9xhJ27oTfxvE2/lvqxs80Xw2MW2IgSTkxFmHc4sw9dVznmohTc4TEFfmTC4+uouB3qe+qix45haDKimkN843ctPfgtXmuoydfKw08cy8QHvG3gd6nvuKiWY6AY+Dz8JNYdaL0g9aXFbr8l85y4/AicKP1DGRT2lFv7VrvwuuTMYDszLHIRxEsZRvsFfuqkhm8ELRY+o/g5rx5H6ZKAzQMhsylTyYEH1Guurai177QtNgVbuk3epkP319++xlrfnMt3/Qgb77VzAz5lZ8TUDai8iFUVcgVbvvp5WN65Zv/ALrDj+dce/hDH+Zy8D9tU/hQ0YG/Mj4mc6RHzAVcYDRPFzfmsLOw5hGt9Yi3tqV5TqUx0tjKY4F69pttvBUuPWwrIxuvPFvuihgjvwuGdvaQPZWCcXneYbh7qZG+KOhjPeRsqfEmugM5lQdJVEXdhYOZufRSlNBsoy7ysdiRNIPQY29UMd2P7RIrCznXSsadFl2GWNBuDOoAH0Yl3DvJ8K6Mm1F4h7Nip0iB3lU+EbxO5Qe27VYmj2rXBYOzJD0kg/SS+W3eBbZU9wFWta86Cyz5ZqdpvI4yH6en3VTZboXmWbSCadnCH9LPcC39mnWPogL21bOiOrrC4ABkXpJ7b5XsW7dgcEHdv5k1KaVayINz3pCeuklGEZN4BKUpVqRSlKUISlKUISlKUISlKUISlKUISlKUISlKUISujEYNJBaREccnUMPUa5pQug2Vb6e6P4aO+xhoE+jGg+4VTeZoA9gAB2bqUpGbVep6NcSzMrGjG8d4qxtCcphkZduGJ+HnIp+8UpUI9UzWkiPJXPgMmghA6KCKPd6CIv3Cs0UpWivGkk5lc0pShcSlKUISlKUISlKUISlKU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QSERUUEhIUFRIVGBYZGRgWGRcYHBgdGhkXGRoYGBkaHCcgGRsjGhYXHzAgIycpLCwsHR4xNTAsNiYrLCkBCQoKDgwOGg8PGiolHyQsLCosNCwtLCwsLCksLCwsKiwsLCwsLCwuLCwsLCwsLiwsLDQsMCwsLCwsLDQsLCksLP/AABEIAOIA3wMBIgACEQEDEQH/xAAcAAEAAgIDAQAAAAAAAAAAAAAABgcEBQEDCAL/xABPEAACAQICBgUFCwgIBQUAAAABAgMAEQQFBgcSITFRE0FhcYEiMkKRoRQXI1JUYnKSorHSFjNDU4KTssEVJGNzdIPC0TREs9PwJTWUw+H/xAAaAQACAwEBAAAAAAAAAAAAAAAABAIDBQEG/8QAOREAAQMCAwQIBQMDBQEAAAAAAQACAwQREiExMkFRYQUTInGBkdHwFFKhscEjM0JDguEkNHKi8RX/2gAMAwEAAhEDEQA/ALxpSlCEpSlCEpSlCEpXDMALk2AqvdK9cmGw90ww90SjdcG0an6Xp/s7u0VFzg3Mq6KCSY4WC6sImornms7AYW4acSOPQh+EPdceSD3mqjkzDNc5YqvSPHfeqfBwr2Mb2P7RJqR5fqZhgQSZljFRetUIRe7pH49wUd9U9Y52yFoiihh/ffnwbqma6+nO7DYVVHxpWLfZW1vrGtH+W+c4z8yZip/URWA/aVSfbUjOlmR4DdhsN08g9IJtb/7ybeP2RatfmGvfEHdBhoox88tIfZsj2VWT8zvJOxxD+lB4u9M1rfyNzyfe/ugg/rZwPY0lx6q5XUzmL726EfSlv9wNYOK1tZk//MBBySOMe0qT7a10msDMG442fwcr91qhePmmgyr3YB3AqQNqTzAbwYCeyQ/zQV8+9xnEO+MPu/VzqP8AWDUfXTzHj/ncR4yMfvrNw+tHMk4Ytj9JY2/iWuXj5rpZV8WHvBWy/pTPcJvY4yw63UzL62DD21nZbryxcZtPDFKBxteNvWLj7NdOA1441PzkcEo+iyH1q1vZW7XWnluM8nH4GxO7a2VlA7dqwceAqYI/i7zS0kbv6sAPNvu6kGS658DNYSl8O39oLr9db+sgVN8JjY5UDxOroeDIQwPiN1VS+rbK8eC2XYvYfjsBtsDvjciRfXUXxuhuaZUxlhL7A4yYcllsPjpa9vpLarese3UXHJImkp5TaNxa7g736r0JSqg0X14ncmOj3cOliHtdP5r6qtXLc0ixEYkgkWSM8GU3HceR7Dvq1r2u0SE9LLAe2PRZVKUqaWSlKUISlKUISlKUISlKUIStNpNpZh8BF0k72JvsoN7ueSj+Z3DnWp091iRZcmyLSYlh5EfUB8eS3BezifWRVOj+i2MzvENPM7CK9nmYbvoRLwNuQ3Dr5Gl8ljhbqtGmow5vWzGzPv3L6zzTDH5zL0ECMIzwhj4W+NK+644bzZRyqSZZq1wWXxjEZrMjN1RgnYvyAHlSnsAt2HjXdnOmuDyeM4XLY1efg7k7QDDrdv0jj4osB2WtVUZrnE2JkMs8jSSHrY8OwDgo7BupdxDTc5n6LYijklbhjGBn/Y+isPSDXQ2z0WXwrBEBYOyrtAfMQeSnjfwqucxzSWd9uaV5H5uxY9wvwHYKxaVU55dqn4aaOEdgevmlKUqKYSlKUISlKUISlKUIX3FKVIZSVYbwQbEdxHCp1o1rixeHssx90xfPNnHdJxP7QPhUCpXWuLdFVLDHKLPF1drZTlWeKWgPQYu1yAAr35vHfZkHzlN+0VB8ZlOY5HN0iMQhNukTyopB8VweB7G38bHrqHQzMjBkYqym4Kkgg8wRvBq1ND9biyL7mzMK8bDZ6UqCCOUy2sR84DvHE1cHNfrkVnPhlpx2O2ze06+Cl+g2tCHHWjktDifiE+S/bGT/AAnf38am1UnpxqoMY91ZcS8XnmNTtMo4homHnr124jqv1bLVxrZ2iuGxz+VuCTHr5LKefz+vr5m9shBwvWVNRskb1tNmN43hW1SlKvWUlKUoQlKUoQlRDWHp8mXQ2WzYmQHo0PADh0j/ADR1DrPcSNtpZpPHgMM00m8jci8C7ngo9VyeoA1Seiuj8+dY55sQx6MENK43bvRiTluFhyAvyvTI8jst1WjR0zXAzS7A+vJd+hGhEuaTNisW7dBtEu5NmlYcVU9SjrPAcB2Z+nmsxQnuLLbR4dBsNIm7aA9GO3BObcW7t5azNPFC/wBH4GyYeMbEjJuDW/Rr8wdZ9I7uF9qsaWc7D2W+JW5DCZyJZRl/FvDmea5rilKpWmlK7cLhXkdUjVndjZVUEknkAONWnonqQZrSY9yg49FGRtftvwHct+8VJrC7RLz1McAu8+qqzD4ZpGCorOx4KoLE9wG81L8p1RZhPYmJYVPXM2yfqi7DxAq+Mn0ew+EXZw8KRjr2RvP0mO9vEmtjTLacbysSbphxyjbbvVQ4HUH1zYzvEcf+pm/lW2i1FYIedNiWP0ox/wDXVkUq0RMG5IO6QqXfy+yrp9ReBPCTEj9uP+cda/F6hIj+axci/TRX+4rVq0rvVM4Lgr6gfzKoXNNSONjuYmimHINsN6n3faqF5rkU+GbZxEMkR6ttSAe48D4GvV1dWJwqSKUkRXQ8VYBge8HcaqdTg6JyLpeVu2AfoV5HpV66UalcPNd8Ifc8nxd5jPhxTw3dlU/pBoziMFJ0eIjKHfsnirDmrDcfvHXal3xuZqtunrYqjZOfA6rVUpSq04pzq91lSYFhFKTJhCfN4mO/pJ2dZX1WPGV6wNXMeKj93ZdsszDbZE4SjiXQD0+a9ffxpup1qz1hHAyCKYk4SQ7+vomPpjs+MPHiN9zHgjC7RZtTTuY7r4NreOKkmqvWWbrg8W3JYZG9Qjcn1KfDlVv1TutnQAWOPwgBU+VMq7xv39Mtur41vpczW/1T6fe64/c07XxMQ3MeMqDdftZdwPPcedMMcWnA7wWPVQslZ8RD/cOBVh0pSr1kpXDMALk2A51zVd65dK/c+FGHjNpcRcG3FYx531vN7trlUXOwi5V0ERmkDG71ANL87lznMUhw++MMY4Rvtb0pW5XA2uxQKlWm2cx5RgUy/Bm07rd3G5gD5znk7m4HIDsWurVrlkeXYCXM8QPKZT0Y69i9gB2yPYdwB6zVWZxmsmJnkmlN5JGLH+QHYBYAcgKTJLRc6n7L0ccTZZBG3YZ9Xf4WJXFKVQtdK3Oi2ik+Pm6KBdwsXc+ag5sfuHE+umimi8uPxCwxbut3PBF62PPkB1n116R0d0dhwUCwwLZRxPpO3WzHrJ9nAbhV0UWPM6LMrq4U4wt2j9Fr9ENBcPl6WjXalI8uVgNpuwfFX5o8b8akda7EaR4WNikmKgR14q0sakd4LXFdf5WYP5Zhv30X4qdGEZBeYf1shxOuSVtaVqvyswfyzDfvovxU/KzB/LMN++i/FXcQUerfwPktrStV+VmD+WYb99F+Kn5WYP5Zhv30X4qMQR1b+B8ltaVqvyswfyzDfvovxU/KzB/LMN++i/FRiCOrfwPktrStV+VmD+WYb99F+Kn5WYP5Zhv30X4qMQR1b+B8ltaw81yiLExGKeNZI24hvvB4g9o31jflZg/lmG/fRfirIwWd4eZtmHEQyMBchJEc252UndvFFwckYXt7ViFROsDVjJgSZYbyYUnj6Ud+Ae3Ecm9dt14LXruSMMCrAFSCCCLgg7iCDxFULrP1c+4n6fDgnCud449Ex9E/MPUfA9V05YrZtXouj+kes/Tl13Hj/lV9SlKXW0rg1OabbY9wYg33HoS2+49KI347rkdlxyFRvTnR2TKMek+GJWJm24T8UjzojzAvax4qbc6hGGxLRuroxV0IZSOIINwR416AjMee5Tv2RKR+7mQcewG/1Wphhxtw7xosaob8LN1o2HZOH59/lSLRbSJMbhY54920LMvxGHnKe4+sWPXW2qidUukTYPGthJrqkzbBU+hKpsO6+9D27PKr2pmN+JqxKyn6iUtGhzHcuCbV55xsjZ1nOypPRu+yp+LDHe5HK6hm72q29aGee5stmINnlHRL3vcG3aEDnwqD6msAsEGKzCUeSisin5qDbkt3+QPA1XJ2nBvim6IdTC+ffsjvWLrp0gG3FgIbCKAKzAcNrZsi9yob/tdlVhWVmeYNPNJNIbvIzOe9jew7BwrFpR7sRuvQ00IhjDPPv3pXbhcK0jrGilnchVUcSSbADxrqq2NSGie07Y2QbkukV/jW8t/AHZHe3KhjcRsipnEEZefZVhaC6IJl+GEYsZWs0rj0m5D5q8B4nrNSOlK0gABYLxT3ukcXO1Kq7Q3RXC4vE5k2IgWRlxkoBa+4FmNtx51Kve0y75HH9r8VarVr+fzP/GSfe1Tuq2NBGicqZpGyEBx3b+QUZ97TLvkcf2vxU97TLvkcf2vxVJqVPA3glviJfnPmVGfe0y75HH9r8VPe0y75HH9r8VSalGBvBHxEvznzKjPvaZd8jj+1+KnvaZd8jj+1+KpNSjA3gj4iX5z5lRn3tMu+Rx/a/FT3tMu+Rx/a/FUmpRgbwR8RL858yoz72mXfI4/tfiqNx5FBhM/wyYeJY0bDSMQt95+EF955AVZVV/pzI2DzDC5iyFsMimCXZ4ptlrPbrHl+sW6xUHtAF7Jmnlke4sLibgjXfZWDXRjcGk0bRyKGjcFWU8CDxFfcE6uquhDKwBUjeCCLgg9YIrsq1I5grzHpxom2X4pojcxt5UTH0lPP5w4H19YqPV6Q1maKe7sEwVbzxXePmSB5SftAW7wvKvOFZ8rMDl7CgqviIrnUZH1XFWDqa0m9z4zoHPwWJsvYJB5h8d6+K8qr6uyCZkZWUkMpBBHUQbg+uoNdhN0zPEJoyw71ZOunR0wYpMXHcLN5xG7ZkS2/sJWx71Y1auhmkAxuChn3bTLZxyddzd28XHYRWlz+EZtku2ou7xCVAN9pE3lR23Dp41EdRGeWefCsdzASoO0WV/WCh8DTY7MnIrzrwZqTPajNvD39l86+s1vJh8ODuVWlYdrHZX1BX9dZGlx9w6P4fDDdJPsBue/4aT22XuNRvTX+uZ8YuKmaGHuA2Fb2ljWz175htYmCEcI4i/jI1vujHrqsnad4JyKP9iL+4/j6lVhSlKWW4u3DYdpHVEF2chVHMk2A9Zr1Po9k64TDRQJwjQC/M8WbxYk+NUPqjynp8zjJF1hDSnvWwX7bKfCvRNN07ciV5zpia7mxjdmlKUppYSgerX8/mf8AjJPvap3UE1a/n8z/AMZJ97VO6hHspqr/AHT4fYJSlaTSbSQYVVVF6TESXEcd7A2F2d29CNRvZjUibJdrS82C2mNx8cKF5ZEjQcWchQPE1oPy9hbfh4MXiV+NDA5T677KnwNQiaVpXE00nSybO2JGVLKt/Ow8cvwWFg3WE812fiqmvqWAOw6RVdzvHSjp3I5g4twxHbHhgvLdVRkO5aLKRg2j6evvRTYab28/A49F+N0O2B39GzH2Vssn0lw2Kv0EyORxXg6/SRrMviKrV8CikXihRur4GCM3+aUOGkv9DaPYa5xUe2wL3Z0YAFpGEiMfNWPFOqzYeQ+jHiVKNwDmuB5XXUsZGXv33q3KVDNF9Lm21gxLbW2SkUxXYLOvnQTp+ixC8uDDeO2Z1cDdZ8kbozYpXRjsEk0bRyKGjcFWU9YNd9K6oA2zCg+qOdhhJcO5JbC4iWLf1AEEeFy1TmoFon8DnOZQdUojnXx84/Wl9lT2oR7NkzV/ul3Gx8xdKpzSTUpPLipZMPJAsLsWVXLgrtb2FghFtom2/harjpQ9gfqo09TJTklm9UT7xWN/W4b60n/bp7xWN/W4b60n/bq9qVX1DE5/9Wo4jyVJw6nczRdlMXEqjqWWYD1BKy9GNVGPwWJTEJLhiU2t21Jv2lZf1fbfwq4aV3qWhQd0lM4EG2euSoDQz4fSDbO8GfESeoSMPbasLW1itvNZ+SdGg8I1J9pNZ2pldvNNo8RFK3r2R/qrQ6wJNrM8Wf7Zx6t38qWP7fit1g/1duDAPqo9SlKpWkre1B4L/ipT/ZoPtM3+mrfqttRMVsBK3WcQw9UcX+5qya0IhZgXjekHYql3vclKUq1IqB6tfz+Z/wCMk+9qndVbDm8+T4jGPiMHI+FnxDSCaNlIUMTa457xxI386tCNwQCOBAI8arjOVk5VtOPHuNreACSyhVLMQFAJJPUBvJ9VVLNjDiXedwC0+wdl/NERLHDYdzfdGVjkxUtuKqo66nWsGdly7EbPnOojH+ayx/c9QrERrtvcfB7c1x8xZhhtn/4uAlT/ADDzqMhzsrqRtml3E28s/fcvvCwNIwI2ySwa53OzECztbhKVZeH5oMkUewRJIkvy7REBfLbZvvKLa1/nXBVj222ubNxPVofgt5Z97qN55uWcSN4uJGH96/OpVUmN3qqomN8LVo5tFE2SEYrfqsoU94QKSOwm3YaiWaZS0JsRawI80ONg+cAtgHjNjtQgBXANljk2DJZNdOIwaPbbUG3Ds3g/eAe8A9QrpYCq46hzTmqnniUhhJdUIAchixVEZVDh/TfDPJFIknF4JBfhViaI5s8+HHS290RM8MwH6yM2YjsYWYdjV3nRnDWt0CWsRaxtYxmIju6M7NuVuQtlYTLo4i5jQKXILWv5RChQT27KgeFca0gqc07JG2tn79+SyaUrDzfNY8NC80ptHGtz/IDmSbADmRViUAJNgoTrNwzYVo8zw77M8RWN1PmyoxPksPH1doFWCjXAPOq4yHRuXNWTG5kT0BO1BhRcIF9Fn+NcesWubeTVk1WzUlN1Fg1sZN3Nvf052zSlKVYk0pSlCEpSlCFQWpRrZkQeJhlHtQ/yqPaeJbMsX/fSH1m/863+rr4HPRGd3l4mP1LJ/NRWs1pYfYzXEjmyN9aND95NZ5/b8V69h/1Z5sB+qilKUqpaKvfUU98vkHLEP7Y4qsaqo1B4u8WKj+K8b/WVlP8AAKtetGLYC8Z0gLVD+9KUpViSUK1w/wDtM30ov+otS7Bfm0+iv3Cojrh/9pm+lF/1FqXYL82n0V+4VAbZ7h+U07/bt/5O+zVo9YUJbLcRs8UVZP3TrIfYhqF4hhtvc2TpJ7t1bBn6fa7vc2YPJ3RnlVpzQh1KsLqwIIPWCLEeqqlkwjYd2hcrtQbCFpPNZBtLhZ33b4mikfCSn0QUPVUJBndMUjrtLeBv55e+9TTQ7G7yrbnYXI5MGcuvgzOvfG/KpTVWYPFNGwttghtkBr7YZQLq1gSZgANpQCWsJUWRZJUMwy/S5SgMgFuG2pXZPiW2b9is3bbgJMdlZVVEJxYgpHXVPikS22wW/C548Bu8SB4jnWpk0rj/AEYLnsI3d4W727QpqJZpnTTG977QNtlgo2R52w9yFVfSlBKx+cWLiONOl4Cqjp3OOeSm50hw9r9PHaxN9ocAhkJ7thS3dvrJwuYRyFhG6sUsGsfNLKGAPK6kHxqqZpU2WL749nafZUreJiu5V4qcS0cUEUZ3rBHc8TVh6IZU8OHvN/xEztNNbqeQ3KjsUbKfs1xriSrJoGxtvfP378lu6rnOGOb5iMIpvgcGwacjhJJvAjvyG8fX5CphpbiniwOJkjbZdIZGVh1EKbEdtazVllscWWwFBYyqJHJ3lmbiSfUB2AUOzOFchPVsMu/Qcjx9FKVUAAAWA3ADqrmlKsSiUpShCUpShCUpShC8/wCb/wBU0iLHcPdSOT82UqzexzWTrywGxj45LbpYV39qMyn2bNd2vTLNjGRTAWEsdr/OjP4WT1Vs9aC+7MpweNXeV2dq3V0igN6pEUUkRk5vivTRydqCXiMJ7/8A1VBSlKXW0rB1J5p0eYGMndPGyj6S2cexWHjV+V5PybM2w+IimTzonVx22NyPEXHjXqrBYtZY0kQ3R1VlPMMAQfUacp3ZWXmemIsMgk4j6hd1KUplYqhOuNv/AEqXtaL+NT/KphhVsijkq/cKhuuQ/wDpUn04v4xUzg81e4fdUBtnw/Kaf/t2d7vs1dlaLSfRr3SFeNgmJj2thyNpWDCzRSr6cTjcR4jt3tKkRdLseWG4VQyRlH6GSMxy7Oz0LlCxUcFiaUiPGwA+ajMsqcFbdX22KCP5UipJwO2/RSdxXFGGe3Z7okHI1aOY5ZFOhjmjSRD6LgMO8X4HtFaI6BootBisXCg4RrL0kY7kmDgeFVGM7lotq2EdrI/T196qFz49TueWM8g8+Hb1Bp8W1/ox3r5xUmzvkuvSEW6RJCZCLbOxBITiMY4Pm9KEhU7wtTWPQYjjjsZblG0UN+8xRqfbWzyjRbDYYloYgJDxkYl5G75HJY9165gK6aqMDLP3zUe0Y0SdnWfEqVVGMkULttuXO44jEtweYjcAPJQbh2TalKuAss+SQyG5UY1lZqsGW4gnjIhiUczJ5O7uBZvCtjojlrYfA4eJ/PSJA3YbXI8CSKh+a4r+lcyhghG1hME/STv6LOPNQc94I7bv1DfY9Qbm4nwV8o6uJsZ1PaP49fFKUpViUSlKxXzSIEgyxgjcQXUEd4vQugE6LKpWJ/S8P66L66/70/peH9dF9df965cLuF3BZdKxP6Xh/XRfXX/evqPMomNlljJPUGUn1A0XRhPBQzXLkvT5eZFF2w7CTt2T5L+FiG/ZqPatHGOynFYBj5SbWxfqD3ZD4SqT4irXxeFWWN43F0dWVhzDCxHqNUBopjGynODHKbIHMMhO4FGI2X7B5j916ok7LwdxyWtSEy07oxtNOIe/eqhUsRVirAhgSCD1EbiPXXxU81w6N+5scZVFosTdx2OLdIPWQ37XZUDpNzcJsvRwyiWMPG9KvHUnpR0uHbCOfhIN6dsbH/Sxt3MtUdWy0ezyTB4iOeLzkN7dTA7mU9hFx7alG/A66prKf4iIs36jvXqulYOSZzHioEnhN0cXHMHrU8iDcHurOrSXiyC02KgeuU3wCJ8fERL/ABH+VToVgZ9o/BjIuixCbaXDDeQQRexBBuDYkeJqu8NIckx8qCLGTYKSJSgQGTZe4vxsBazdu9aqJwuudE4xomiDGntC57723q1KVBffai+Q5h+5H46e+1F8hzD9yPx1LrG8VD4Sb5VOqVGdGtP4MZK0KxzQzKu1sTKELLwJWzG9v/OupNUgQdFQ+N0ZwuFilKUrqglR/WBimjy3FMjFWEZsRuIuQDY9W4mt5iMQsas7sFRQSzMbAAcSSeAqucRips9kMUJeHK0a0knBsQR6K34D7uJ32UQecrb0zTR3djOyMz6d54KVaAZXHBl+HEShduKORubM6KzMT18bdgAHVUhrqwmFWKNI0FkRVVRyCgAD1Cu2pAWFlTI7G8u4lKUpXVBafS3SFcFhJJ2tdRZAfSc7lX17z2A15exE7O7O52mYlmJ4kk3JPeTU31r6a+7cR0UTXw8BIBHB34M/aOodlz6VQSkJn4jYL1vRtL1MeJ2p+25K5rit9oRo6cbjYobHYvtSHki727r+aO1hVQFzZaD3BjS46Bb99VhTLfd02JEfwXSdH0dz5XmLtbY3tderdfsrM1HZJ0mMecjyYEsPpyXUfYD+sVt9eWkIVYsFGbcJJAOoC4jX+I27FqX6rdHvcmXxhhaSX4V+zaA2R4IF3c70y1g6yw3LClqZPhC55zecuQUuqo9eOi1wmNjHC0ctuXoOfElSe1atysbMcvSeJ4pF2o5FKsOwj2Htph7cTbLHpZzBKHjx7lWWUsM7yYwMQcZhrAE8Syg9GxPJ1uhPO55VTcsRVirAhgSCDuII3EEdRvUywOImyLNCHuUB2Wt+liY7mHbuB7GBHOt5ra0TVguZYWzQyhTJs8LtbZl7m3A9tuZpNwxNvvGq9JC8QS4RsPzb38PRVdSlKpWoppq10+OXzbEhJwshG2OOweHSKO7cQOI7QK9CwTq6q6MGRgCrA3BB3gg9YryNU61eay3wBEU15MITw4tGTxZOzmviN97sRS4cjosbpCg639SPa38/8r0HSsbLsyjnjWWF1kjYXDKbj/8ADzB3ismnV5kgg2KUpShcUH1lZO4WPMMMP6zgztH58XpqeYAJPcX51KcjzhMVh454jdJFBHMHgVPaCCD3VnMtxY8DVd6ON/ReZPgW3YTFEyYYngrelFf2eCfGqs9l1+Kcb+tFh3tzHMbx4a+asSujHY5IY2klcJGguzNwA/8AOrrrqzbNosNE00zhI1G8n2ADiSeoDjUCwWXzZ3Ks+JVostQ3igvZprem9urt8B1seudbIaquKHEMbjZo3/gc18ok2eyXbbhylG3Dg+JKnieS3Hh1XO9bGwmESJFjjUIiABVUWAA6hX3DCqKFUBVUAAAWAA3AADgK+661ts965LNj7IFmjQe96UpSpKhKqrW1rFEatgsM3wh3TOPQHXGD8Y9fIbuJ3caxNbYQNh8C15N4eYcF5iM9bfO4Dqud4plmJNzvJpWWX+LVvdH9HkkSyjuH5KVxSlKL0S5q8NWeSpluXyY7E+S0ibZvxWMb0UfOY77dd1HVUD1X6EnHYnbkX+rQkF78HPER+PE9neK3uuPTLppBgYDdI2HSbPpP1ILcQvL430avjGEYz4LKq3GeQUzO93IcFpdF8A+cZsZZhePa6WXkEWwWPuNlTuueqvQtRPVtoh7gwgDj4eWzy9ht5Kdyg27y3OpZTMTcIz1Kw6+cSyWZstyCUpSrUgobrM0HGPw+1GB7piBMZ4bQ64ye3q5HvNV9qw0zWEtl+N/4eQsq9JwRmuGjcHgjG/ce8kXnVV62NXBl2sZhV+EAvLGo88D01HxgOI6xv48aJGkHG1atHO17fh5dDoeBUF1iaCPl811BbCyE9G3HZ6+jY/GHUesb+ogRCrX0D05ixcP9HZlZlYBY5HPH4qM3U43bL9w42vE9OtAJcukvvfDMfIkt9h+T+w8R1gLPaLYm6fZblPO5rupm2tx+YeqilKUqpPreaL6Y4jASbUD+SfOjbej9459osauzRTWthMYArsIJz6Eh8kn5j8D3Gx7K870qxkrmJGpoYqjM5HiF69pXmbR/WHjcHYRTFox+jk8te4A71H0SKsDKNfKEAYnDMp62hIYfVaxH1jTTZ2nVYM3RU7NnMcvRWzUa0/0YONwpEe7ERHpIWG4h132B6trh37J6qxsFrWy6T/mQh5SK6+22z7a20WmOCbhjcMf82MewtVhLXC10o2OaFwdhII5KIZRovi8ylSfNl2IorCPDDcGYbjJIL8Cerr4bl86xlUAWAsBWqbSzBjjjMMP86P8AFWvxesnLo/OxkZ+htSfwA1wYW71KTrpjk02GgANgpNSq1zTXphUuIIpZjzNo19Zu32ague64cdiLrGy4dD1Red4ud/1dmoumaFdF0ZUSaiw5q6dI9MsLgVvPKA1riNfKdu5R95sO2qW001q4jG3jjvBhju2QfKcfPbl80bud6hMspYlmJZibkkkknmSeNfFLPmc7JblN0bFD2jmfe5KUpVK00rcaLaMS4/ELDEO1mPBF62P8h1ndXzo1ozNjphFAtzxZj5qD4zHqHtPVVw4/MMLo9gxFEBJipBff5znh0klvNjHAL4D0mqxjL5nRI1VUY/0483nQcOZXXphpDDkuCTB4TdOy+TwJUHzpn5sTe3b2LatFqf0GMrjHYgXRTeEN6bX3yG/EKeHNt/Vv02hOh82b4psTimYw7V5HO4yN+rTlusDbzRYDqq/YIFRVRFCqoAAAsAALAAdQAphgxnEdNyx6mUUzDCw3edo/hfdKUplYqUpShCUpShCqfWVqp2y2JwKeXvMkK+lzaMfG5r19W/cdToXrNUx+4szHSQMNgSOL7I+LKOJA6m4j2i7qgenmqyLG3mgtFius+hJ9MDg3zh4g9VDoyDiYtaCrZI0RVGm47woJprqmeEHEYEmfDEbWyDtMgO+4t+cTtG/v41XVTfJNK8dksxgmRjGDcwycLX86Jt9r794uD1iphPk2WZ4DJh39z4w72WwDE9ZeO9nHzlN+Z6qXLA7ZyPBazaiSAfq9pu5w/PqqXpUk0m1f4vAkmWItEP0sd2TxPFf2gKjdVEEZFaLJGyDE03CUpSuKa5pXFKELmlcUoQlKUoQlKVs8k0bxGMfYw8LSHrIFlX6THcviaALqLnBou42C1lS3QrVziMwYNYx4YHfKw49kY9I9vAdZ6qm2TarsJgE90ZpNG1vQuRGDy+NKewC3Ya1Wlut6Sb+r5erRReaHAtI3UAgH5screVw4cKuDA3N/ks51U+Y4acd7joPVSHPdLcHkkBwuBRXxHpdeyfjzMPOb5o+yLVDtD9CMRm85xOKd+hLXeQ+dIR6MfVbqvwXgOFq3Wg2p1nInzAFV4iG/lN2yn0R83jztwq4oYVRQqKFVQAAoAAA4AAcBVzWF+btOCzJallMC2E3edXei6sBgI4I1iiQJGgsqjgB/519dZFKUysYkk3KUpShcSlKUISlKUISlKUIWuzzR6DGR9HiIldeq+4qeasN6nuqoNJtTWIw7dLgXaZFNwt9mVLcrWD94seyrwpVb42u1TdPWSwbJy4HRURkWt/GYU9FjE6dV3ESXSVewm2/9oXPOt4UyLNN9xhJ27oTfxvE2/lvqxs80Xw2MW2IgSTkxFmHc4sw9dVznmohTc4TEFfmTC4+uouB3qe+qix45haDKimkN843ctPfgtXmuoydfKw08cy8QHvG3gd6nvuKiWY6AY+Dz8JNYdaL0g9aXFbr8l85y4/AicKP1DGRT2lFv7VrvwuuTMYDszLHIRxEsZRvsFfuqkhm8ELRY+o/g5rx5H6ZKAzQMhsylTyYEH1Guurai177QtNgVbuk3epkP319++xlrfnMt3/Qgb77VzAz5lZ8TUDai8iFUVcgVbvvp5WN65Zv/ALrDj+dce/hDH+Zy8D9tU/hQ0YG/Mj4mc6RHzAVcYDRPFzfmsLOw5hGt9Yi3tqV5TqUx0tjKY4F69pttvBUuPWwrIxuvPFvuihgjvwuGdvaQPZWCcXneYbh7qZG+KOhjPeRsqfEmugM5lQdJVEXdhYOZufRSlNBsoy7ysdiRNIPQY29UMd2P7RIrCznXSsadFl2GWNBuDOoAH0Yl3DvJ8K6Mm1F4h7Nip0iB3lU+EbxO5Qe27VYmj2rXBYOzJD0kg/SS+W3eBbZU9wFWta86Cyz5ZqdpvI4yH6en3VTZboXmWbSCadnCH9LPcC39mnWPogL21bOiOrrC4ABkXpJ7b5XsW7dgcEHdv5k1KaVayINz3pCeuklGEZN4BKUpVqRSlKUISlKUISlKUISlKUISlKUISlKUISlKUISujEYNJBaREccnUMPUa5pQug2Vb6e6P4aO+xhoE+jGg+4VTeZoA9gAB2bqUpGbVep6NcSzMrGjG8d4qxtCcphkZduGJ+HnIp+8UpUI9UzWkiPJXPgMmghA6KCKPd6CIv3Cs0UpWivGkk5lc0pShcSlKUISlKUISlKUISlKUI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41" y="326232"/>
            <a:ext cx="1407434" cy="142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E-Readers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41248" y="1905000"/>
            <a:ext cx="3017520" cy="675783"/>
          </a:xfrm>
        </p:spPr>
        <p:txBody>
          <a:bodyPr/>
          <a:lstStyle/>
          <a:p>
            <a:r>
              <a:rPr lang="en-US" dirty="0" smtClean="0"/>
              <a:t>Barnes &amp; Noble Simple Touch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91091" y="1905000"/>
            <a:ext cx="3014708" cy="685800"/>
          </a:xfrm>
        </p:spPr>
        <p:txBody>
          <a:bodyPr/>
          <a:lstStyle/>
          <a:p>
            <a:r>
              <a:rPr lang="en-US" dirty="0" smtClean="0"/>
              <a:t>Amazon Kindle Touch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2971801"/>
          </a:xfrm>
        </p:spPr>
        <p:txBody>
          <a:bodyPr/>
          <a:lstStyle/>
          <a:p>
            <a:r>
              <a:rPr lang="en-US" dirty="0" smtClean="0"/>
              <a:t>$99</a:t>
            </a:r>
          </a:p>
          <a:p>
            <a:r>
              <a:rPr lang="en-US" dirty="0" smtClean="0"/>
              <a:t>More than 2.5 million titles</a:t>
            </a:r>
          </a:p>
          <a:p>
            <a:r>
              <a:rPr lang="en-US" dirty="0"/>
              <a:t>ePub5, PDF, JPG, GIF, PNG, and </a:t>
            </a:r>
            <a:r>
              <a:rPr lang="en-US" dirty="0" smtClean="0"/>
              <a:t>BMP, </a:t>
            </a:r>
            <a:r>
              <a:rPr lang="en-US" dirty="0" err="1" smtClean="0"/>
              <a:t>ePub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$99</a:t>
            </a:r>
          </a:p>
          <a:p>
            <a:r>
              <a:rPr lang="en-US" dirty="0" smtClean="0"/>
              <a:t>More than 1 million titles</a:t>
            </a:r>
          </a:p>
          <a:p>
            <a:r>
              <a:rPr lang="en-US" dirty="0"/>
              <a:t>PDF, unprotected MOBI, </a:t>
            </a:r>
            <a:r>
              <a:rPr lang="en-US" dirty="0" smtClean="0"/>
              <a:t>PRC </a:t>
            </a:r>
            <a:r>
              <a:rPr lang="en-US" dirty="0"/>
              <a:t>eBook </a:t>
            </a:r>
            <a:r>
              <a:rPr lang="en-US" dirty="0" smtClean="0"/>
              <a:t>formats, Doc/</a:t>
            </a:r>
            <a:r>
              <a:rPr lang="en-US" dirty="0" err="1" smtClean="0"/>
              <a:t>DocX</a:t>
            </a:r>
            <a:r>
              <a:rPr lang="en-US" dirty="0"/>
              <a:t>, PDF, TXT, RTF, HTML, JPEG, GIF, PNG, and PNG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638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http://blog.laptopmag.com/face-off-barnes-and-noble-nook-simple-touch-vs-amazon-kindle-touch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4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E-Readers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 students the opportunity to keep all of their textbooks and supplemental texts in one location.</a:t>
            </a:r>
          </a:p>
          <a:p>
            <a:r>
              <a:rPr lang="en-US" dirty="0" smtClean="0"/>
              <a:t>Enable students and teachers to better access a wealth of information available on the Internet.</a:t>
            </a:r>
          </a:p>
          <a:p>
            <a:endParaRPr lang="en-US" dirty="0"/>
          </a:p>
        </p:txBody>
      </p:sp>
      <p:pic>
        <p:nvPicPr>
          <p:cNvPr id="3074" name="Picture 2" descr="C:\Users\Kurtz Family\AppData\Local\Microsoft\Windows\Temporary Internet Files\Content.IE5\ND4GG4S7\MC9003710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07891"/>
            <a:ext cx="1657807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Princeton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Princeton University conducted a study of e-readers in three classes  and found overwhelmingly that the e-readers dramatically reduced paper consumption.  </a:t>
            </a:r>
          </a:p>
          <a:p>
            <a:r>
              <a:rPr lang="en-US" dirty="0" smtClean="0"/>
              <a:t>While e-readers may seem to be a large purchase given our current district financial status, the cost would be offset by the reduction in paper usage and in student textbook loss.</a:t>
            </a:r>
          </a:p>
          <a:p>
            <a:r>
              <a:rPr lang="en-US" dirty="0" smtClean="0"/>
              <a:t>Additionally, the use of e-readers would allow Cobb County to continue to lead the way in green initiatives!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www.princeton.edu/ereaderpilot/eReaderFinalReportShort.pdf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5122" name="Picture 2" descr="https://encrypted-tbn2.gstatic.com/images?q=tbn:ANd9GcSYe72fh3h4MXnVm1SqDe9vk3kTLgD62yU54DDpi3WnlQqxtg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Creekview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err="1" smtClean="0"/>
              <a:t>Creekview</a:t>
            </a:r>
            <a:r>
              <a:rPr lang="en-US" sz="2600" dirty="0" smtClean="0"/>
              <a:t> High School in Cherokee County has already implemented the use of e-readers in their “Unquiet Library.”  </a:t>
            </a:r>
          </a:p>
          <a:p>
            <a:r>
              <a:rPr lang="en-US" sz="2600" dirty="0" smtClean="0"/>
              <a:t>Students are able to check out e-readers and utilize those for class work.</a:t>
            </a:r>
          </a:p>
          <a:p>
            <a:r>
              <a:rPr lang="en-US" sz="2600" dirty="0" smtClean="0"/>
              <a:t>Student evaluation of this program is outstanding.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www.theunquietlibrary.libguides.com/kindles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895600" cy="12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Cobb County should begin by purchasing e-readers for the high school students of school year 2014-2015 utilizing SPLOST funds and/or textbook funds.</a:t>
            </a:r>
          </a:p>
          <a:p>
            <a:r>
              <a:rPr lang="en-US" dirty="0" smtClean="0"/>
              <a:t>This will enable us to better facilitate training opportunities for teachers.</a:t>
            </a:r>
          </a:p>
          <a:p>
            <a:r>
              <a:rPr lang="en-US" dirty="0" smtClean="0"/>
              <a:t>Technology lead teachers will be designated at each high school to assist county instructional technology employees in training and rollout.  </a:t>
            </a:r>
          </a:p>
        </p:txBody>
      </p:sp>
      <p:pic>
        <p:nvPicPr>
          <p:cNvPr id="7171" name="Picture 3" descr="C:\Users\Kurtz Family\AppData\Local\Microsoft\Windows\Temporary Internet Files\Content.IE5\JWOG2IHF\MP9004090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22796" cy="19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480</TotalTime>
  <Words>1196</Words>
  <Application>Microsoft Office PowerPoint</Application>
  <PresentationFormat>On-screen Show (4:3)</PresentationFormat>
  <Paragraphs>91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Sketchbook</vt:lpstr>
      <vt:lpstr>iRespondQuestionMaster</vt:lpstr>
      <vt:lpstr>iRespondGraphMaster</vt:lpstr>
      <vt:lpstr>E-Readers…</vt:lpstr>
      <vt:lpstr>Textbooks</vt:lpstr>
      <vt:lpstr>Classroom Printing</vt:lpstr>
      <vt:lpstr>Cobb County Vision</vt:lpstr>
      <vt:lpstr>E-Readers</vt:lpstr>
      <vt:lpstr>E-Readers</vt:lpstr>
      <vt:lpstr>The Princeton Study</vt:lpstr>
      <vt:lpstr>Creekview High School</vt:lpstr>
      <vt:lpstr>Implementation Plan</vt:lpstr>
      <vt:lpstr>Implementation Plan</vt:lpstr>
      <vt:lpstr>Limitations</vt:lpstr>
      <vt:lpstr>Limitations</vt:lpstr>
      <vt:lpstr>Classroom Use</vt:lpstr>
      <vt:lpstr>Classroom Use</vt:lpstr>
      <vt:lpstr>Classroom Use</vt:lpstr>
      <vt:lpstr>Classroom Use</vt:lpstr>
      <vt:lpstr>Classroom Use</vt:lpstr>
      <vt:lpstr>E-Readers are the Future</vt:lpstr>
      <vt:lpstr>Reflection</vt:lpstr>
      <vt:lpstr>Reflection 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E-Readers…</dc:title>
  <dc:creator>Kurtz Family</dc:creator>
  <cp:lastModifiedBy>Leah Kurtz</cp:lastModifiedBy>
  <cp:revision>80</cp:revision>
  <dcterms:created xsi:type="dcterms:W3CDTF">2013-07-15T15:20:38Z</dcterms:created>
  <dcterms:modified xsi:type="dcterms:W3CDTF">2014-05-22T12:14:04Z</dcterms:modified>
</cp:coreProperties>
</file>